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85" r:id="rId9"/>
    <p:sldId id="286" r:id="rId10"/>
    <p:sldId id="274" r:id="rId11"/>
    <p:sldId id="282" r:id="rId12"/>
    <p:sldId id="281" r:id="rId13"/>
    <p:sldId id="289" r:id="rId14"/>
    <p:sldId id="273" r:id="rId15"/>
    <p:sldId id="291" r:id="rId16"/>
    <p:sldId id="275" r:id="rId17"/>
    <p:sldId id="276" r:id="rId18"/>
    <p:sldId id="284" r:id="rId19"/>
    <p:sldId id="288" r:id="rId20"/>
    <p:sldId id="277" r:id="rId21"/>
    <p:sldId id="278" r:id="rId22"/>
    <p:sldId id="279" r:id="rId23"/>
    <p:sldId id="280" r:id="rId24"/>
    <p:sldId id="283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034" autoAdjust="0"/>
  </p:normalViewPr>
  <p:slideViewPr>
    <p:cSldViewPr snapToGrid="0" snapToObjects="1">
      <p:cViewPr varScale="1">
        <p:scale>
          <a:sx n="82" d="100"/>
          <a:sy n="82" d="100"/>
        </p:scale>
        <p:origin x="-4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6C6A1-DEBA-6748-8E4C-83ECBFF3FFBD}" type="datetimeFigureOut">
              <a:rPr lang="en-US" smtClean="0"/>
              <a:t>1/30/13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102722-4089-D149-9529-B89C20666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942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06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Portal triad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2286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Central vein (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Triad (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 circles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endParaRPr lang="en-US" dirty="0" smtClean="0"/>
          </a:p>
          <a:p>
            <a:r>
              <a:rPr lang="en-US" dirty="0" smtClean="0"/>
              <a:t>In Triad:</a:t>
            </a:r>
            <a:r>
              <a:rPr lang="en-US" baseline="0" dirty="0" smtClean="0"/>
              <a:t> hepatic artery, portal vein, </a:t>
            </a:r>
            <a:r>
              <a:rPr lang="en-US" baseline="0" dirty="0" err="1" smtClean="0"/>
              <a:t>biled</a:t>
            </a:r>
            <a:r>
              <a:rPr lang="en-US" baseline="0" dirty="0" smtClean="0"/>
              <a:t> duct, lymph vessels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4394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sinusoidal capillaries (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of the liver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5x larger in diameter than continuous capillaries. The large open luminal regions are clearly observed.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structure to the left is a central vein (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into which these sinusoids converge. Several examples of the space of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Disse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SD</a:t>
            </a:r>
            <a:r>
              <a:rPr lang="en-US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between sinusoids – hepatocytes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7045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Line – bile </a:t>
            </a:r>
            <a:r>
              <a:rPr lang="en-US" dirty="0" err="1" smtClean="0"/>
              <a:t>canaliculi</a:t>
            </a:r>
            <a:endParaRPr lang="en-US" dirty="0" smtClean="0"/>
          </a:p>
          <a:p>
            <a:r>
              <a:rPr lang="en-US" dirty="0" smtClean="0"/>
              <a:t>TJ:</a:t>
            </a:r>
            <a:r>
              <a:rPr lang="en-US" baseline="0" dirty="0" smtClean="0"/>
              <a:t> tight </a:t>
            </a:r>
            <a:r>
              <a:rPr lang="en-US" baseline="0" dirty="0" err="1" smtClean="0"/>
              <a:t>jxn</a:t>
            </a:r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6108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lines are bile </a:t>
            </a:r>
            <a:r>
              <a:rPr lang="en-US" dirty="0" err="1" smtClean="0"/>
              <a:t>canaliculi</a:t>
            </a:r>
            <a:r>
              <a:rPr lang="en-US" dirty="0" smtClean="0"/>
              <a:t>: line between hepatocytes: lateral</a:t>
            </a:r>
            <a:r>
              <a:rPr lang="en-US" baseline="0" dirty="0" smtClean="0"/>
              <a:t> domain of the hepatocytes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2580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Stained bile </a:t>
            </a:r>
            <a:r>
              <a:rPr lang="en-US" dirty="0" err="1" smtClean="0"/>
              <a:t>canaliculi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6823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Central vein (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Sinusoids lined by endothelial cells (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Von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Kupffer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cells (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Canaliculi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Large</a:t>
            </a:r>
            <a:r>
              <a:rPr lang="en-US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arrows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space of </a:t>
            </a:r>
            <a:r>
              <a:rPr lang="en-US" sz="1200" b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Disse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between sinusoids and </a:t>
            </a:r>
            <a:r>
              <a:rPr lang="en-US" sz="1200" b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hepatosytes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</a:t>
            </a:r>
            <a:r>
              <a:rPr lang="en-US" sz="1200" b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sinnusoidal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domain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4652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Kupffer</a:t>
            </a:r>
            <a:r>
              <a:rPr lang="en-US" dirty="0" smtClean="0"/>
              <a:t> cells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1944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 – </a:t>
            </a:r>
            <a:r>
              <a:rPr lang="en-US" dirty="0" err="1" smtClean="0"/>
              <a:t>Kupffer</a:t>
            </a:r>
            <a:r>
              <a:rPr lang="en-US" baseline="0" dirty="0" smtClean="0"/>
              <a:t> cells</a:t>
            </a:r>
          </a:p>
          <a:p>
            <a:r>
              <a:rPr lang="en-US" baseline="0" dirty="0" smtClean="0"/>
              <a:t>E: Endothelium – elongated</a:t>
            </a:r>
          </a:p>
          <a:p>
            <a:r>
              <a:rPr lang="en-US" baseline="0" dirty="0" smtClean="0"/>
              <a:t>P- hepatocytes</a:t>
            </a:r>
          </a:p>
          <a:p>
            <a:r>
              <a:rPr lang="en-US" baseline="0" dirty="0" smtClean="0"/>
              <a:t>S - sinusoids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1821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Scanning Electron Micrograph of guinea pig liver.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 the centrally located bile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canaliculus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BC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– dark line between adjacent parenchymal cells (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Arrow: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fenestrae within the endothelial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cells (arrows) of the sinusoids (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large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Kupffer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cell (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– H shape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here,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reaches into the sinusoids through the lacuna in the hepatic plates.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Space of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Disse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between sinusoids and hepatocytes (p)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Lymphocytes =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576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CV, Central vein in the center of the lobule</a:t>
            </a:r>
          </a:p>
          <a:p>
            <a:r>
              <a:rPr lang="en-US" dirty="0" smtClean="0"/>
              <a:t>Clear hepatic septa</a:t>
            </a:r>
          </a:p>
          <a:p>
            <a:r>
              <a:rPr lang="en-US" dirty="0" smtClean="0"/>
              <a:t>Portal triad (tract) at the periphery of the lobule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055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Bile </a:t>
            </a:r>
            <a:r>
              <a:rPr lang="en-US" dirty="0" err="1" smtClean="0"/>
              <a:t>canaliculi</a:t>
            </a:r>
            <a:r>
              <a:rPr lang="en-US" dirty="0" smtClean="0"/>
              <a:t>, btw hepatocytes, lateral domain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924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Arrow: portal</a:t>
            </a:r>
            <a:r>
              <a:rPr lang="en-US" baseline="0" dirty="0" smtClean="0"/>
              <a:t> triad at the periphery of the lobule</a:t>
            </a:r>
          </a:p>
          <a:p>
            <a:r>
              <a:rPr lang="en-US" baseline="0" dirty="0" smtClean="0"/>
              <a:t>Center: CV, central vein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7083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Classic lobule, 6x</a:t>
            </a:r>
            <a:r>
              <a:rPr lang="en-US" baseline="0" dirty="0" smtClean="0"/>
              <a:t> portal tract, 1 CV in the center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9713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81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Classic lobule : 4 or 2-6 portal triads,</a:t>
            </a:r>
            <a:r>
              <a:rPr lang="en-US" baseline="0" dirty="0" smtClean="0"/>
              <a:t> CV is in the center</a:t>
            </a:r>
          </a:p>
          <a:p>
            <a:r>
              <a:rPr lang="en-US" baseline="0" dirty="0" smtClean="0"/>
              <a:t>Hepatic portal </a:t>
            </a:r>
            <a:r>
              <a:rPr lang="en-US" baseline="0" dirty="0" err="1" smtClean="0"/>
              <a:t>acinus</a:t>
            </a:r>
            <a:r>
              <a:rPr lang="en-US" baseline="0" dirty="0" smtClean="0"/>
              <a:t>: 2x CV, 2x portal triad</a:t>
            </a:r>
          </a:p>
          <a:p>
            <a:endParaRPr lang="en-US" baseline="0" dirty="0" smtClean="0"/>
          </a:p>
          <a:p>
            <a:r>
              <a:rPr lang="en-US" baseline="0" dirty="0" smtClean="0"/>
              <a:t>CV is big shite space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2429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Portal lobule: </a:t>
            </a:r>
          </a:p>
          <a:p>
            <a:r>
              <a:rPr lang="en-US" dirty="0" smtClean="0"/>
              <a:t>Triangle</a:t>
            </a:r>
            <a:r>
              <a:rPr lang="en-US" baseline="0" dirty="0" smtClean="0"/>
              <a:t> of CV, </a:t>
            </a:r>
            <a:r>
              <a:rPr lang="en-US" dirty="0" smtClean="0"/>
              <a:t> Bile duct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5384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Hepatic</a:t>
            </a:r>
            <a:r>
              <a:rPr lang="en-US" baseline="0" dirty="0" smtClean="0"/>
              <a:t> portal </a:t>
            </a:r>
            <a:r>
              <a:rPr lang="en-US" baseline="0" dirty="0" err="1" smtClean="0"/>
              <a:t>acinus</a:t>
            </a:r>
            <a:r>
              <a:rPr lang="en-US" baseline="0" dirty="0" smtClean="0"/>
              <a:t> – diamond shape – this is the functional </a:t>
            </a:r>
          </a:p>
          <a:p>
            <a:endParaRPr lang="en-US" baseline="0" dirty="0" smtClean="0"/>
          </a:p>
          <a:p>
            <a:r>
              <a:rPr lang="en-US" baseline="0" dirty="0" smtClean="0"/>
              <a:t>In SEM, you will be able to see the </a:t>
            </a:r>
            <a:r>
              <a:rPr lang="en-US" baseline="0" dirty="0" err="1" smtClean="0"/>
              <a:t>diffe</a:t>
            </a:r>
            <a:endParaRPr lang="en-US" baseline="0" dirty="0" smtClean="0"/>
          </a:p>
          <a:p>
            <a:r>
              <a:rPr lang="en-US" baseline="0" dirty="0" smtClean="0"/>
              <a:t>Short ends- portal tracts</a:t>
            </a:r>
          </a:p>
          <a:p>
            <a:r>
              <a:rPr lang="en-US" baseline="0" dirty="0" smtClean="0"/>
              <a:t>Long ends - CV</a:t>
            </a:r>
          </a:p>
          <a:p>
            <a:r>
              <a:rPr lang="en-US" baseline="0" dirty="0" smtClean="0"/>
              <a:t>zone 1, 2, 3 </a:t>
            </a:r>
          </a:p>
          <a:p>
            <a:r>
              <a:rPr lang="en-US" baseline="0" dirty="0" smtClean="0"/>
              <a:t>Zone 1, closest to the hepatic a – Portal tract – well oxygenated</a:t>
            </a:r>
          </a:p>
          <a:p>
            <a:r>
              <a:rPr lang="en-US" baseline="0" dirty="0" smtClean="0"/>
              <a:t>Zone 2, moderately oxygenated</a:t>
            </a:r>
          </a:p>
          <a:p>
            <a:r>
              <a:rPr lang="en-US" baseline="0" dirty="0" smtClean="0"/>
              <a:t>Zone 3, closest to the CV, poorly oxygenated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02722-4089-D149-9529-B89C2066695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282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255C8-6342-8E40-B709-2D50332F219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F2053-3D8A-A243-BCD3-683EF79F4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855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255C8-6342-8E40-B709-2D50332F219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F2053-3D8A-A243-BCD3-683EF79F4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589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255C8-6342-8E40-B709-2D50332F219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F2053-3D8A-A243-BCD3-683EF79F4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327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255C8-6342-8E40-B709-2D50332F219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F2053-3D8A-A243-BCD3-683EF79F4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384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255C8-6342-8E40-B709-2D50332F219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F2053-3D8A-A243-BCD3-683EF79F4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042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255C8-6342-8E40-B709-2D50332F219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F2053-3D8A-A243-BCD3-683EF79F4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2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255C8-6342-8E40-B709-2D50332F219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F2053-3D8A-A243-BCD3-683EF79F4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600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255C8-6342-8E40-B709-2D50332F219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F2053-3D8A-A243-BCD3-683EF79F4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093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255C8-6342-8E40-B709-2D50332F219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F2053-3D8A-A243-BCD3-683EF79F4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666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255C8-6342-8E40-B709-2D50332F219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F2053-3D8A-A243-BCD3-683EF79F4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009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255C8-6342-8E40-B709-2D50332F219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F2053-3D8A-A243-BCD3-683EF79F4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29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255C8-6342-8E40-B709-2D50332F219F}" type="datetimeFigureOut">
              <a:rPr lang="en-US" smtClean="0"/>
              <a:t>1/30/13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F2053-3D8A-A243-BCD3-683EF79F4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006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Digestive Tract II and Associated Glands – Liver, GB, Pancreas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Dr. </a:t>
            </a:r>
            <a:r>
              <a:rPr lang="en-US" dirty="0" err="1" smtClean="0"/>
              <a:t>Chiaia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4608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10150" b="101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70585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 SLIDE human liver</a:t>
            </a:r>
            <a:endParaRPr lang="en-US" dirty="0"/>
          </a:p>
        </p:txBody>
      </p:sp>
      <p:pic>
        <p:nvPicPr>
          <p:cNvPr id="4" name="Content Placeholder 3" descr="liver 8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42" b="121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55306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 SLIDE human liver</a:t>
            </a:r>
            <a:endParaRPr lang="en-US" dirty="0"/>
          </a:p>
        </p:txBody>
      </p:sp>
      <p:pic>
        <p:nvPicPr>
          <p:cNvPr id="4" name="Content Placeholder 3" descr="liver 7 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4" b="65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40017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11020" b="110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831425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manual</a:t>
            </a:r>
            <a:endParaRPr lang="en-US" dirty="0"/>
          </a:p>
        </p:txBody>
      </p:sp>
      <p:pic>
        <p:nvPicPr>
          <p:cNvPr id="4" name="Content Placeholder 3" descr="human liver 5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12" b="134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55680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-10500" r="-10500"/>
          <a:stretch>
            <a:fillRect/>
          </a:stretch>
        </p:blipFill>
        <p:spPr>
          <a:xfrm>
            <a:off x="-484095" y="1417638"/>
            <a:ext cx="5267813" cy="289709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0517" y="1417637"/>
            <a:ext cx="4569012" cy="299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94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 SLIDE: human liver </a:t>
            </a:r>
            <a:endParaRPr lang="en-US" dirty="0"/>
          </a:p>
        </p:txBody>
      </p:sp>
      <p:pic>
        <p:nvPicPr>
          <p:cNvPr id="4" name="Content Placeholder 3" descr="liver pic 6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73" b="118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81577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678" b="86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64154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manual </a:t>
            </a:r>
            <a:endParaRPr lang="en-US" dirty="0"/>
          </a:p>
        </p:txBody>
      </p:sp>
      <p:pic>
        <p:nvPicPr>
          <p:cNvPr id="4" name="Content Placeholder 3" descr="liver 9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38" b="134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931129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lecture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10134" b="101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55772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liver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6217" b="62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740623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2805" r="-22805"/>
          <a:stretch>
            <a:fillRect/>
          </a:stretch>
        </p:blipFill>
        <p:spPr>
          <a:xfrm>
            <a:off x="-873507" y="1099311"/>
            <a:ext cx="10471077" cy="5758689"/>
          </a:xfrm>
        </p:spPr>
      </p:pic>
    </p:spTree>
    <p:extLst>
      <p:ext uri="{BB962C8B-B14F-4D97-AF65-F5344CB8AC3E}">
        <p14:creationId xmlns:p14="http://schemas.microsoft.com/office/powerpoint/2010/main" val="40180490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2805" r="-22805"/>
          <a:stretch>
            <a:fillRect/>
          </a:stretch>
        </p:blipFill>
        <p:spPr>
          <a:xfrm>
            <a:off x="-873507" y="781780"/>
            <a:ext cx="11048447" cy="6076220"/>
          </a:xfrm>
        </p:spPr>
      </p:pic>
    </p:spTree>
    <p:extLst>
      <p:ext uri="{BB962C8B-B14F-4D97-AF65-F5344CB8AC3E}">
        <p14:creationId xmlns:p14="http://schemas.microsoft.com/office/powerpoint/2010/main" val="23750608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5040" b="150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784646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4902" b="149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448747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g liver 2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510" r="-24510"/>
          <a:stretch/>
        </p:blipFill>
        <p:spPr>
          <a:xfrm>
            <a:off x="635000" y="1112837"/>
            <a:ext cx="7638143" cy="5745163"/>
          </a:xfrm>
        </p:spPr>
      </p:pic>
      <p:sp>
        <p:nvSpPr>
          <p:cNvPr id="5" name="TextBox 4"/>
          <p:cNvSpPr txBox="1"/>
          <p:nvPr/>
        </p:nvSpPr>
        <p:spPr>
          <a:xfrm>
            <a:off x="3175000" y="254000"/>
            <a:ext cx="349847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DEMO Pig liver SEM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80747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liver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7899" b="78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46762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liver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21209" b="212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69152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liver</a:t>
            </a:r>
            <a:endParaRPr lang="en-US" dirty="0"/>
          </a:p>
        </p:txBody>
      </p:sp>
      <p:pic>
        <p:nvPicPr>
          <p:cNvPr id="4" name="Content Placeholder 3" descr="liver pic 1 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06" b="133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8929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iver human pic 3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38" b="13438"/>
          <a:stretch>
            <a:fillRect/>
          </a:stretch>
        </p:blipFill>
        <p:spPr>
          <a:xfrm>
            <a:off x="-642581" y="1179134"/>
            <a:ext cx="10095010" cy="5551866"/>
          </a:xfrm>
        </p:spPr>
      </p:pic>
    </p:spTree>
    <p:extLst>
      <p:ext uri="{BB962C8B-B14F-4D97-AF65-F5344CB8AC3E}">
        <p14:creationId xmlns:p14="http://schemas.microsoft.com/office/powerpoint/2010/main" val="4211463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iver pic 4 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47" b="134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53421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7118" b="71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8685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lecture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8003" b="80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71583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485</Words>
  <Application>Microsoft Macintosh PowerPoint</Application>
  <PresentationFormat>On-screen Show (4:3)</PresentationFormat>
  <Paragraphs>83</Paragraphs>
  <Slides>24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Digestive Tract II and Associated Glands – Liver, GB, Pancreas</vt:lpstr>
      <vt:lpstr>Pig liver</vt:lpstr>
      <vt:lpstr>Pig liver</vt:lpstr>
      <vt:lpstr>Human liver</vt:lpstr>
      <vt:lpstr>Human liver</vt:lpstr>
      <vt:lpstr>PowerPoint Presentation</vt:lpstr>
      <vt:lpstr>PowerPoint Presentation</vt:lpstr>
      <vt:lpstr>PowerPoint Presentation</vt:lpstr>
      <vt:lpstr>From lecture</vt:lpstr>
      <vt:lpstr>PowerPoint Presentation</vt:lpstr>
      <vt:lpstr>DEMO SLIDE human liver</vt:lpstr>
      <vt:lpstr>DEMO SLIDE human liver</vt:lpstr>
      <vt:lpstr>PowerPoint Presentation</vt:lpstr>
      <vt:lpstr>From manual</vt:lpstr>
      <vt:lpstr>PowerPoint Presentation</vt:lpstr>
      <vt:lpstr>DEMO SLIDE: human liver </vt:lpstr>
      <vt:lpstr>PowerPoint Presentation</vt:lpstr>
      <vt:lpstr>From manual </vt:lpstr>
      <vt:lpstr>From lecture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Lee</dc:creator>
  <cp:lastModifiedBy>Kevin Nguyen</cp:lastModifiedBy>
  <cp:revision>29</cp:revision>
  <dcterms:created xsi:type="dcterms:W3CDTF">2013-01-15T01:23:34Z</dcterms:created>
  <dcterms:modified xsi:type="dcterms:W3CDTF">2013-01-30T14:26:15Z</dcterms:modified>
</cp:coreProperties>
</file>